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5"/>
  </p:notesMasterIdLst>
  <p:sldIdLst>
    <p:sldId id="260" r:id="rId3"/>
    <p:sldId id="261" r:id="rId4"/>
  </p:sldIdLst>
  <p:sldSz cx="7772400" cy="10058400"/>
  <p:notesSz cx="6858000" cy="9144000"/>
  <p:embeddedFontLst>
    <p:embeddedFont>
      <p:font typeface="Google Sans" panose="020B0604020202020204" charset="0"/>
      <p:regular r:id="rId6"/>
      <p:bold r:id="rId7"/>
      <p:italic r:id="rId8"/>
      <p:boldItalic r:id="rId9"/>
    </p:embeddedFont>
    <p:embeddedFont>
      <p:font typeface="Google Sans SemiBold" panose="020B0604020202020204" charset="0"/>
      <p:regular r:id="rId10"/>
      <p:bold r:id="rId11"/>
      <p:italic r:id="rId12"/>
      <p:boldItalic r:id="rId13"/>
    </p:embeddedFon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PT Sans Narrow" panose="020B0604020202020204" charset="0"/>
      <p:regular r:id="rId18"/>
      <p:bold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Work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8" d="100"/>
          <a:sy n="98" d="100"/>
        </p:scale>
        <p:origin x="720" y="-72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font" Target="fonts/font21.fntdata"/><Relationship Id="rId3" Type="http://schemas.openxmlformats.org/officeDocument/2006/relationships/slide" Target="slides/slide1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font" Target="fonts/font2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font" Target="fonts/font22.fntdata"/><Relationship Id="rId30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11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20"/>
          <p:cNvGrpSpPr/>
          <p:nvPr/>
        </p:nvGrpSpPr>
        <p:grpSpPr>
          <a:xfrm>
            <a:off x="753080" y="162134"/>
            <a:ext cx="5885239" cy="771300"/>
            <a:chOff x="556461" y="318734"/>
            <a:chExt cx="5190000" cy="771300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556461" y="318734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>
                <a:lnSpc>
                  <a:spcPct val="95000"/>
                </a:lnSpc>
              </a:pPr>
              <a:r>
                <a:rPr lang="es-CL" sz="1000" dirty="0">
                  <a:latin typeface="Google Sans SemiBold"/>
                  <a:ea typeface="Google Sans SemiBold"/>
                  <a:cs typeface="Google Sans SemiBold"/>
                  <a:sym typeface="Google Sans SemiBold"/>
                </a:rPr>
                <a:t> Informe Ejecutivo – Predicción de Propinas Generosas</a:t>
              </a:r>
            </a:p>
            <a:p>
              <a:pPr>
                <a:lnSpc>
                  <a:spcPct val="95000"/>
                </a:lnSpc>
              </a:pP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1828401" y="625367"/>
              <a:ext cx="35169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>
                <a:spcAft>
                  <a:spcPts val="1200"/>
                </a:spcAft>
              </a:pPr>
              <a:r>
                <a:rPr lang="es-CL" sz="900" dirty="0">
                  <a:latin typeface="Roboto"/>
                  <a:ea typeface="Roboto"/>
                  <a:cs typeface="Roboto"/>
                  <a:sym typeface="Roboto"/>
                </a:rPr>
                <a:t>Proyecto: Modelado predictivo para la Comisión de Taxis y Limusinas de Nueva York</a:t>
              </a:r>
            </a:p>
            <a:p>
              <a:pPr lvl="0">
                <a:spcAft>
                  <a:spcPts val="1200"/>
                </a:spcAft>
              </a:pPr>
              <a:r>
                <a:rPr lang="es-CL" sz="900" dirty="0">
                  <a:latin typeface="Roboto"/>
                  <a:ea typeface="Roboto"/>
                  <a:cs typeface="Roboto"/>
                  <a:sym typeface="Roboto"/>
                </a:rPr>
                <a:t>Realizado por: Juan (Analista de Datos)</a:t>
              </a:r>
            </a:p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71BD2D4E-F7B3-6C2A-AEF8-8F411C6D5376}"/>
              </a:ext>
            </a:extLst>
          </p:cNvPr>
          <p:cNvSpPr txBox="1"/>
          <p:nvPr/>
        </p:nvSpPr>
        <p:spPr>
          <a:xfrm>
            <a:off x="404725" y="2011795"/>
            <a:ext cx="6397857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sz="1000" dirty="0"/>
              <a:t> </a:t>
            </a:r>
            <a:r>
              <a:rPr lang="es-CL" sz="900" b="1" dirty="0"/>
              <a:t>Objetivo</a:t>
            </a:r>
          </a:p>
          <a:p>
            <a:r>
              <a:rPr lang="es-CL" sz="900" dirty="0"/>
              <a:t>Desarrollar un modelo de aprendizaje automático que prediga si un pasajero dejará una propina generosa (≥20%) antes del viaje.</a:t>
            </a:r>
          </a:p>
          <a:p>
            <a:r>
              <a:rPr lang="es-CL" sz="900" dirty="0"/>
              <a:t>📊 Datos Utilizados</a:t>
            </a:r>
          </a:p>
          <a:p>
            <a:r>
              <a:rPr lang="es-CL" sz="900" dirty="0"/>
              <a:t>- Datos históricos de viajes (TLC NYC)</a:t>
            </a:r>
          </a:p>
          <a:p>
            <a:r>
              <a:rPr lang="es-CL" sz="900" dirty="0"/>
              <a:t>- Variables: tarifa, propina, tipo de pago, distancia, peajes, fecha y hora</a:t>
            </a:r>
          </a:p>
          <a:p>
            <a:r>
              <a:rPr lang="es-CL" sz="900" dirty="0"/>
              <a:t>- Variable objetivo: `generoso` (1 si la propina fue ≥20%)</a:t>
            </a:r>
          </a:p>
          <a:p>
            <a:r>
              <a:rPr lang="es-CL" sz="900" dirty="0"/>
              <a:t>- Registros analizados: +22.000</a:t>
            </a:r>
          </a:p>
          <a:p>
            <a:endParaRPr lang="es-CL" sz="1050" dirty="0"/>
          </a:p>
          <a:p>
            <a:endParaRPr lang="es-CL" sz="1050" dirty="0"/>
          </a:p>
          <a:p>
            <a:endParaRPr lang="es-CL" sz="1050" dirty="0"/>
          </a:p>
          <a:p>
            <a:endParaRPr lang="es-CL" sz="1050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0AE22A0-9C07-6D87-E0FF-4AF5E36EC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163" y="4148696"/>
            <a:ext cx="296940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C8C5CB06-D61F-9ED4-A804-18EACA5EE8F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4725" y="3739572"/>
            <a:ext cx="2843425" cy="16158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⚙️ Modelos Construidos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s-CL" altLang="es-CL" sz="9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s-CL" altLang="es-CL" sz="900" dirty="0" err="1">
                <a:solidFill>
                  <a:schemeClr val="tx1"/>
                </a:solidFill>
                <a:latin typeface="Arial" panose="020B0604020202020204" pitchFamily="34" charset="0"/>
              </a:rPr>
              <a:t>Random</a:t>
            </a: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 Forest </a:t>
            </a:r>
            <a:r>
              <a:rPr lang="es-CL" altLang="es-CL" sz="900" dirty="0" err="1">
                <a:solidFill>
                  <a:schemeClr val="tx1"/>
                </a:solidFill>
                <a:latin typeface="Arial" panose="020B0604020202020204" pitchFamily="34" charset="0"/>
              </a:rPr>
              <a:t>Classifier</a:t>
            </a:r>
            <a:endParaRPr lang="es-CL" altLang="es-CL" sz="9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- Precisión: 78%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es-CL" altLang="es-CL" sz="900" dirty="0" err="1">
                <a:solidFill>
                  <a:schemeClr val="tx1"/>
                </a:solidFill>
                <a:latin typeface="Arial" panose="020B0604020202020204" pitchFamily="34" charset="0"/>
              </a:rPr>
              <a:t>Recall</a:t>
            </a: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 (Generoso): 86%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- AUC: 0.83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s-CL" altLang="es-CL" sz="9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s-CL" altLang="es-CL" sz="900" dirty="0" err="1">
                <a:solidFill>
                  <a:schemeClr val="tx1"/>
                </a:solidFill>
                <a:latin typeface="Arial" panose="020B0604020202020204" pitchFamily="34" charset="0"/>
              </a:rPr>
              <a:t>XGBoost</a:t>
            </a: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CL" altLang="es-CL" sz="900" dirty="0" err="1">
                <a:solidFill>
                  <a:schemeClr val="tx1"/>
                </a:solidFill>
                <a:latin typeface="Arial" panose="020B0604020202020204" pitchFamily="34" charset="0"/>
              </a:rPr>
              <a:t>Classifier</a:t>
            </a:r>
            <a:endParaRPr lang="es-CL" altLang="es-CL" sz="9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- Precisión: 81%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- </a:t>
            </a:r>
            <a:r>
              <a:rPr lang="es-CL" altLang="es-CL" sz="900" dirty="0" err="1">
                <a:solidFill>
                  <a:schemeClr val="tx1"/>
                </a:solidFill>
                <a:latin typeface="Arial" panose="020B0604020202020204" pitchFamily="34" charset="0"/>
              </a:rPr>
              <a:t>Recall</a:t>
            </a: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 (Generoso): 100%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s-CL" altLang="es-CL" sz="900" dirty="0">
                <a:solidFill>
                  <a:schemeClr val="tx1"/>
                </a:solidFill>
                <a:latin typeface="Arial" panose="020B0604020202020204" pitchFamily="34" charset="0"/>
              </a:rPr>
              <a:t>- AUC: 0.84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3E956CA-EE60-0D61-EB8B-3B607BEDFD0F}"/>
              </a:ext>
            </a:extLst>
          </p:cNvPr>
          <p:cNvSpPr txBox="1"/>
          <p:nvPr/>
        </p:nvSpPr>
        <p:spPr>
          <a:xfrm>
            <a:off x="404725" y="7144081"/>
            <a:ext cx="3398151" cy="10310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CL" sz="900" dirty="0"/>
              <a:t>🧠 Hallazgos Principales</a:t>
            </a:r>
          </a:p>
          <a:p>
            <a:pPr>
              <a:buNone/>
            </a:pPr>
            <a:r>
              <a:rPr lang="es-CL" sz="900" dirty="0"/>
              <a:t>- Forma de pago: principal indicador</a:t>
            </a:r>
          </a:p>
          <a:p>
            <a:pPr>
              <a:buNone/>
            </a:pPr>
            <a:r>
              <a:rPr lang="es-CL" sz="900" dirty="0"/>
              <a:t>- Viajes largos/tarifas altas → más propinas generosas</a:t>
            </a:r>
          </a:p>
          <a:p>
            <a:pPr>
              <a:buNone/>
            </a:pPr>
            <a:r>
              <a:rPr lang="es-CL" sz="900" dirty="0"/>
              <a:t>- </a:t>
            </a:r>
            <a:r>
              <a:rPr lang="es-CL" sz="900" dirty="0" err="1"/>
              <a:t>XGBoost</a:t>
            </a:r>
            <a:r>
              <a:rPr lang="es-CL" sz="900" dirty="0"/>
              <a:t> identificó todos los casos generosos (</a:t>
            </a:r>
            <a:r>
              <a:rPr lang="es-CL" sz="900" dirty="0" err="1"/>
              <a:t>recall</a:t>
            </a:r>
            <a:r>
              <a:rPr lang="es-CL" sz="900" dirty="0"/>
              <a:t> 100%), aunque con más falsos positivos</a:t>
            </a:r>
          </a:p>
          <a:p>
            <a:pPr>
              <a:buNone/>
            </a:pPr>
            <a:endParaRPr lang="es-CL" sz="800" dirty="0"/>
          </a:p>
          <a:p>
            <a:pPr>
              <a:buNone/>
            </a:pPr>
            <a:endParaRPr lang="es-CL" sz="800" dirty="0"/>
          </a:p>
        </p:txBody>
      </p:sp>
      <p:pic>
        <p:nvPicPr>
          <p:cNvPr id="10" name="Marcador de posición de imagen 9">
            <a:extLst>
              <a:ext uri="{FF2B5EF4-FFF2-40B4-BE49-F238E27FC236}">
                <a16:creationId xmlns:a16="http://schemas.microsoft.com/office/drawing/2014/main" id="{ECE2A64C-A036-4B7C-ADB9-3070082CB71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4506" r="4506"/>
          <a:stretch/>
        </p:blipFill>
        <p:spPr>
          <a:xfrm>
            <a:off x="3969524" y="4758023"/>
            <a:ext cx="3076048" cy="2792417"/>
          </a:xfr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E2C03B9-E5DD-721B-147C-A5285A9B1ACD}"/>
              </a:ext>
            </a:extLst>
          </p:cNvPr>
          <p:cNvSpPr txBox="1"/>
          <p:nvPr/>
        </p:nvSpPr>
        <p:spPr>
          <a:xfrm>
            <a:off x="4189413" y="3752847"/>
            <a:ext cx="2448906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/>
              <a:t>✅ </a:t>
            </a:r>
            <a:r>
              <a:rPr lang="es-CL" sz="900" dirty="0"/>
              <a:t>Recomendaciones</a:t>
            </a:r>
          </a:p>
          <a:p>
            <a:r>
              <a:rPr lang="es-CL" sz="900" dirty="0"/>
              <a:t>- Usar </a:t>
            </a:r>
            <a:r>
              <a:rPr lang="es-CL" sz="900" dirty="0" err="1"/>
              <a:t>XGBoost</a:t>
            </a:r>
            <a:r>
              <a:rPr lang="es-CL" sz="900" dirty="0"/>
              <a:t> como predictor base</a:t>
            </a:r>
          </a:p>
          <a:p>
            <a:r>
              <a:rPr lang="es-CL" sz="900" dirty="0"/>
              <a:t>- Probar integración en app TLC</a:t>
            </a:r>
          </a:p>
          <a:p>
            <a:r>
              <a:rPr lang="es-CL" sz="900" dirty="0"/>
              <a:t>- Agregar variables externas (clima, tráfico)</a:t>
            </a:r>
          </a:p>
          <a:p>
            <a:r>
              <a:rPr lang="es-CL" sz="900" dirty="0"/>
              <a:t>- Automatizar retroalimentación al conductor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31C9E2C7-2D1B-B85A-48CB-0E74EF867ACF}"/>
              </a:ext>
            </a:extLst>
          </p:cNvPr>
          <p:cNvSpPr txBox="1"/>
          <p:nvPr/>
        </p:nvSpPr>
        <p:spPr>
          <a:xfrm>
            <a:off x="273538" y="422032"/>
            <a:ext cx="78232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/>
              <a:t>📘 Guía de Conceptos Clave en Evaluación de Modelos</a:t>
            </a:r>
          </a:p>
          <a:p>
            <a:endParaRPr lang="es-CL" dirty="0"/>
          </a:p>
          <a:p>
            <a:r>
              <a:rPr lang="es-CL" dirty="0"/>
              <a:t>🔹 Precisión (</a:t>
            </a:r>
            <a:r>
              <a:rPr lang="es-CL" dirty="0" err="1"/>
              <a:t>Accuracy</a:t>
            </a:r>
            <a:r>
              <a:rPr lang="es-CL" dirty="0"/>
              <a:t>)Porcentaje total de predicciones </a:t>
            </a:r>
            <a:r>
              <a:rPr lang="es-CL" dirty="0" err="1"/>
              <a:t>correctas.Fórmula</a:t>
            </a:r>
            <a:r>
              <a:rPr lang="es-CL" dirty="0"/>
              <a:t>: (VP + VN) / Total</a:t>
            </a:r>
          </a:p>
          <a:p>
            <a:endParaRPr lang="es-CL" dirty="0"/>
          </a:p>
          <a:p>
            <a:r>
              <a:rPr lang="es-CL" dirty="0"/>
              <a:t>🔹 </a:t>
            </a:r>
            <a:r>
              <a:rPr lang="es-CL" dirty="0" err="1"/>
              <a:t>Recall</a:t>
            </a:r>
            <a:r>
              <a:rPr lang="es-CL" dirty="0"/>
              <a:t> o </a:t>
            </a:r>
            <a:r>
              <a:rPr lang="es-CL" dirty="0" err="1"/>
              <a:t>SensibilidadQué</a:t>
            </a:r>
            <a:r>
              <a:rPr lang="es-CL" dirty="0"/>
              <a:t> tan bien identifica los casos </a:t>
            </a:r>
            <a:r>
              <a:rPr lang="es-CL" dirty="0" err="1"/>
              <a:t>positivos.Fórmula</a:t>
            </a:r>
            <a:r>
              <a:rPr lang="es-CL" dirty="0"/>
              <a:t>: VP / (VP + FN)</a:t>
            </a:r>
          </a:p>
          <a:p>
            <a:endParaRPr lang="es-CL" dirty="0"/>
          </a:p>
          <a:p>
            <a:r>
              <a:rPr lang="es-CL" dirty="0"/>
              <a:t>🔹 Precisión (</a:t>
            </a:r>
            <a:r>
              <a:rPr lang="es-CL" dirty="0" err="1"/>
              <a:t>Precision</a:t>
            </a:r>
            <a:r>
              <a:rPr lang="es-CL" dirty="0"/>
              <a:t>)Qué proporción de casos predichos como positivos realmente lo </a:t>
            </a:r>
            <a:r>
              <a:rPr lang="es-CL" dirty="0" err="1"/>
              <a:t>son.Fórmula</a:t>
            </a:r>
            <a:r>
              <a:rPr lang="es-CL" dirty="0"/>
              <a:t>: VP / (VP + FP)</a:t>
            </a:r>
          </a:p>
          <a:p>
            <a:endParaRPr lang="es-CL" dirty="0"/>
          </a:p>
          <a:p>
            <a:r>
              <a:rPr lang="es-CL" dirty="0"/>
              <a:t>🔹 F1-ScorePromedio armónico entre precisión y </a:t>
            </a:r>
            <a:r>
              <a:rPr lang="es-CL" dirty="0" err="1"/>
              <a:t>recall</a:t>
            </a:r>
            <a:r>
              <a:rPr lang="es-CL" dirty="0"/>
              <a:t>. Útil si hay </a:t>
            </a:r>
            <a:r>
              <a:rPr lang="es-CL" dirty="0" err="1"/>
              <a:t>desbalance.Fórmula</a:t>
            </a:r>
            <a:r>
              <a:rPr lang="es-CL" dirty="0"/>
              <a:t>: 2 * (</a:t>
            </a:r>
            <a:r>
              <a:rPr lang="es-CL" dirty="0" err="1"/>
              <a:t>Precision</a:t>
            </a:r>
            <a:r>
              <a:rPr lang="es-CL" dirty="0"/>
              <a:t> * </a:t>
            </a:r>
            <a:r>
              <a:rPr lang="es-CL" dirty="0" err="1"/>
              <a:t>Recall</a:t>
            </a:r>
            <a:r>
              <a:rPr lang="es-CL" dirty="0"/>
              <a:t>) / (</a:t>
            </a:r>
            <a:r>
              <a:rPr lang="es-CL" dirty="0" err="1"/>
              <a:t>Precision</a:t>
            </a:r>
            <a:r>
              <a:rPr lang="es-CL" dirty="0"/>
              <a:t> + </a:t>
            </a:r>
            <a:r>
              <a:rPr lang="es-CL" dirty="0" err="1"/>
              <a:t>Recall</a:t>
            </a:r>
            <a:r>
              <a:rPr lang="es-CL" dirty="0"/>
              <a:t>)</a:t>
            </a:r>
          </a:p>
          <a:p>
            <a:endParaRPr lang="es-CL" dirty="0"/>
          </a:p>
          <a:p>
            <a:r>
              <a:rPr lang="es-CL" dirty="0"/>
              <a:t>🔹 AUC – Área bajo la curva </a:t>
            </a:r>
            <a:r>
              <a:rPr lang="es-CL" dirty="0" err="1"/>
              <a:t>ROCCuánto</a:t>
            </a:r>
            <a:r>
              <a:rPr lang="es-CL" dirty="0"/>
              <a:t> discrimina el modelo entre clases. Más cerca de 1 = mejor.</a:t>
            </a:r>
          </a:p>
          <a:p>
            <a:endParaRPr lang="es-CL" dirty="0"/>
          </a:p>
          <a:p>
            <a:r>
              <a:rPr lang="es-CL" dirty="0"/>
              <a:t>🔹 Importancia de </a:t>
            </a:r>
            <a:r>
              <a:rPr lang="es-CL" dirty="0" err="1"/>
              <a:t>variablesMide</a:t>
            </a:r>
            <a:r>
              <a:rPr lang="es-CL" dirty="0"/>
              <a:t> qué tan influyente es cada variable para la predicción final del modelo.</a:t>
            </a:r>
          </a:p>
          <a:p>
            <a:endParaRPr lang="es-CL" dirty="0"/>
          </a:p>
          <a:p>
            <a:endParaRPr lang="es-CL" dirty="0"/>
          </a:p>
          <a:p>
            <a:r>
              <a:rPr lang="es-CL" dirty="0"/>
              <a:t>🔹 Comparación </a:t>
            </a:r>
            <a:r>
              <a:rPr lang="es-CL"/>
              <a:t>entre modelos</a:t>
            </a:r>
          </a:p>
          <a:p>
            <a:r>
              <a:rPr lang="es-CL"/>
              <a:t>Un </a:t>
            </a:r>
            <a:r>
              <a:rPr lang="es-CL" dirty="0"/>
              <a:t>modelo puede tener mejor precisión, otro mejor </a:t>
            </a:r>
            <a:r>
              <a:rPr lang="es-CL" dirty="0" err="1"/>
              <a:t>recall</a:t>
            </a:r>
            <a:r>
              <a:rPr lang="es-CL" dirty="0"/>
              <a:t>. Elegí según lo que más te importe (ej. detectar generosidad sin dejar pasar casos).</a:t>
            </a:r>
          </a:p>
        </p:txBody>
      </p:sp>
    </p:spTree>
    <p:extLst>
      <p:ext uri="{BB962C8B-B14F-4D97-AF65-F5344CB8AC3E}">
        <p14:creationId xmlns:p14="http://schemas.microsoft.com/office/powerpoint/2010/main" val="236558147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</TotalTime>
  <Words>384</Words>
  <Application>Microsoft Office PowerPoint</Application>
  <PresentationFormat>Personalizado</PresentationFormat>
  <Paragraphs>49</Paragraphs>
  <Slides>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</vt:i4>
      </vt:variant>
    </vt:vector>
  </HeadingPairs>
  <TitlesOfParts>
    <vt:vector size="12" baseType="lpstr">
      <vt:lpstr>Work Sans</vt:lpstr>
      <vt:lpstr>Google Sans</vt:lpstr>
      <vt:lpstr>PT Sans Narrow</vt:lpstr>
      <vt:lpstr>Google Sans SemiBold</vt:lpstr>
      <vt:lpstr>Roboto</vt:lpstr>
      <vt:lpstr>Lato</vt:lpstr>
      <vt:lpstr>Arial</vt:lpstr>
      <vt:lpstr>Calibri</vt:lpstr>
      <vt:lpstr>Simple Light</vt:lpstr>
      <vt:lpstr>Simple Light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juan gonzalez</cp:lastModifiedBy>
  <cp:revision>13</cp:revision>
  <dcterms:modified xsi:type="dcterms:W3CDTF">2025-06-23T11:01:01Z</dcterms:modified>
</cp:coreProperties>
</file>